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5"/>
  </p:notesMasterIdLst>
  <p:sldIdLst>
    <p:sldId id="256" r:id="rId2"/>
    <p:sldId id="267" r:id="rId3"/>
    <p:sldId id="270" r:id="rId4"/>
    <p:sldId id="268" r:id="rId5"/>
    <p:sldId id="261" r:id="rId6"/>
    <p:sldId id="259" r:id="rId7"/>
    <p:sldId id="260" r:id="rId8"/>
    <p:sldId id="271" r:id="rId9"/>
    <p:sldId id="269" r:id="rId10"/>
    <p:sldId id="264" r:id="rId11"/>
    <p:sldId id="263" r:id="rId12"/>
    <p:sldId id="26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02B85-554E-4C33-B866-E8F369A785C0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72F10-75E9-4803-A15C-B9EE660B3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684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89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789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692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694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968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434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83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20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501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067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F7796A6E-46BF-4295-B81D-B8DBFF717842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19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ganj.irandoc.ac.ir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rpis.research.ac.ir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opac.nlai.ir/opac-prod/search/searchtf.d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proquest.com/fromdatabaseslaye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search.ndltd.org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ethos.bl.uk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6A212-1281-4981-8388-40B4757CA1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جستجو در پایان‌نامه‌ها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19C5E-F36C-407E-AC74-8E4E7EEB8C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2535" y="4389119"/>
            <a:ext cx="8018585" cy="2166425"/>
          </a:xfrm>
        </p:spPr>
        <p:txBody>
          <a:bodyPr>
            <a:normAutofit fontScale="92500" lnSpcReduction="10000"/>
          </a:bodyPr>
          <a:lstStyle/>
          <a:p>
            <a:pPr algn="ctr" rtl="1"/>
            <a:r>
              <a:rPr lang="fa-IR" sz="3600" dirty="0">
                <a:cs typeface="B Nazanin" panose="00000400000000000000" pitchFamily="2" charset="-78"/>
              </a:rPr>
              <a:t>محبوبه خراسانی</a:t>
            </a:r>
          </a:p>
          <a:p>
            <a:pPr algn="ctr" rtl="1"/>
            <a:r>
              <a:rPr lang="fa-IR" sz="3600" dirty="0">
                <a:cs typeface="B Nazanin" panose="00000400000000000000" pitchFamily="2" charset="-78"/>
              </a:rPr>
              <a:t>دکتری علم اطلاعات و دانش‌شناسی</a:t>
            </a:r>
          </a:p>
          <a:p>
            <a:pPr algn="ctr" rtl="1"/>
            <a:r>
              <a:rPr lang="fa-IR" sz="3600" dirty="0">
                <a:cs typeface="B Nazanin" panose="00000400000000000000" pitchFamily="2" charset="-78"/>
              </a:rPr>
              <a:t>آذرماه1401</a:t>
            </a:r>
          </a:p>
          <a:p>
            <a:pPr algn="ctr" rtl="1"/>
            <a:r>
              <a:rPr lang="en-US" sz="2800" dirty="0">
                <a:cs typeface="B Nazanin" panose="00000400000000000000" pitchFamily="2" charset="-78"/>
              </a:rPr>
              <a:t>khorasani164@gmail.com</a:t>
            </a:r>
          </a:p>
        </p:txBody>
      </p:sp>
    </p:spTree>
    <p:extLst>
      <p:ext uri="{BB962C8B-B14F-4D97-AF65-F5344CB8AC3E}">
        <p14:creationId xmlns:p14="http://schemas.microsoft.com/office/powerpoint/2010/main" val="3756584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BBB26-5F61-466F-BC3C-BF6ACE323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جستجوی پایان‌نامه‌های فارسی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D50614-6ACA-4A36-9B75-A5EA385F6F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dirty="0">
                <a:cs typeface="B Nazanin" panose="00000400000000000000" pitchFamily="2" charset="-78"/>
              </a:rPr>
              <a:t>ایرانداک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dirty="0">
                <a:cs typeface="B Nazanin" panose="00000400000000000000" pitchFamily="2" charset="-78"/>
              </a:rPr>
              <a:t>سامانه طر‌ح‌های تحقیقاتی دانشگاه‌های علوم پزشکی کشور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dirty="0">
                <a:cs typeface="B Nazanin" panose="00000400000000000000" pitchFamily="2" charset="-78"/>
              </a:rPr>
              <a:t>کتابخانه ملی ایران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3779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9BDE0-AD4A-4F4B-9972-04B249037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520504"/>
            <a:ext cx="10058400" cy="1406769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سامانه گنج ایرانداک</a:t>
            </a:r>
            <a:r>
              <a:rPr lang="en-US" dirty="0">
                <a:cs typeface="B Titr" panose="00000700000000000000" pitchFamily="2" charset="-78"/>
                <a:hlinkClick r:id="rId2"/>
              </a:rPr>
              <a:t/>
            </a:r>
            <a:br>
              <a:rPr lang="en-US" dirty="0">
                <a:cs typeface="B Titr" panose="00000700000000000000" pitchFamily="2" charset="-78"/>
                <a:hlinkClick r:id="rId2"/>
              </a:rPr>
            </a:br>
            <a:r>
              <a:rPr lang="en-US" cap="none" dirty="0">
                <a:cs typeface="B Titr" panose="00000700000000000000" pitchFamily="2" charset="-78"/>
                <a:hlinkClick r:id="rId2"/>
              </a:rPr>
              <a:t>https://ganj.irandoc.ac.ir</a:t>
            </a:r>
            <a:r>
              <a:rPr lang="en-US" dirty="0">
                <a:cs typeface="B Titr" panose="00000700000000000000" pitchFamily="2" charset="-78"/>
                <a:hlinkClick r:id="rId2"/>
              </a:rPr>
              <a:t>/</a:t>
            </a:r>
            <a:r>
              <a:rPr lang="fa-IR" dirty="0">
                <a:cs typeface="B Titr" panose="00000700000000000000" pitchFamily="2" charset="-78"/>
              </a:rPr>
              <a:t> </a:t>
            </a:r>
            <a:br>
              <a:rPr lang="fa-IR" dirty="0">
                <a:cs typeface="B Titr" panose="00000700000000000000" pitchFamily="2" charset="-78"/>
              </a:rPr>
            </a:b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9774B-EF09-4C6F-9D63-354EAD066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96A4F9-C415-4E5F-B204-A8BA05F2B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30" y="1927274"/>
            <a:ext cx="11633981" cy="493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516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D9C13-7B14-46CF-86BB-52DB7D71A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400" dirty="0">
                <a:cs typeface="B Titr" panose="00000700000000000000" pitchFamily="2" charset="-78"/>
              </a:rPr>
              <a:t>سامانه جامع طرح‌های تحقیقاتی علوم پزشکی کشور</a:t>
            </a:r>
            <a:br>
              <a:rPr lang="fa-IR" sz="4400" dirty="0">
                <a:cs typeface="B Titr" panose="00000700000000000000" pitchFamily="2" charset="-78"/>
              </a:rPr>
            </a:br>
            <a:r>
              <a:rPr lang="en-US" sz="4400" cap="none" dirty="0">
                <a:cs typeface="B Titr" panose="00000700000000000000" pitchFamily="2" charset="-78"/>
                <a:hlinkClick r:id="rId2"/>
              </a:rPr>
              <a:t>https://rpis.research.ac.ir/</a:t>
            </a:r>
            <a:r>
              <a:rPr lang="fa-IR" sz="4400" cap="none" dirty="0">
                <a:cs typeface="B Titr" panose="00000700000000000000" pitchFamily="2" charset="-78"/>
              </a:rPr>
              <a:t> </a:t>
            </a:r>
            <a:endParaRPr lang="en-US" sz="44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E2DE94D-63BC-40A7-883F-7B8B81B3D0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7792" y="1994289"/>
            <a:ext cx="11183814" cy="4715999"/>
          </a:xfrm>
        </p:spPr>
      </p:pic>
    </p:spTree>
    <p:extLst>
      <p:ext uri="{BB962C8B-B14F-4D97-AF65-F5344CB8AC3E}">
        <p14:creationId xmlns:p14="http://schemas.microsoft.com/office/powerpoint/2010/main" val="1288831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D5E45-9835-4F89-B76C-82B275E4B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کتابخانه ملی</a:t>
            </a:r>
            <a:br>
              <a:rPr lang="fa-IR" dirty="0">
                <a:cs typeface="B Titr" panose="00000700000000000000" pitchFamily="2" charset="-78"/>
              </a:rPr>
            </a:br>
            <a:r>
              <a:rPr lang="en-US" sz="4000" cap="none" dirty="0">
                <a:cs typeface="B Titr" panose="00000700000000000000" pitchFamily="2" charset="-78"/>
                <a:hlinkClick r:id="rId2"/>
              </a:rPr>
              <a:t>https://opac.nlai.ir/opac-prod/search/searchtf.do</a:t>
            </a:r>
            <a:r>
              <a:rPr lang="fa-IR" sz="4000" cap="none" dirty="0">
                <a:cs typeface="B Titr" panose="00000700000000000000" pitchFamily="2" charset="-78"/>
              </a:rPr>
              <a:t> </a:t>
            </a:r>
            <a:endParaRPr lang="en-US" sz="40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FCF865-F169-4A4C-9EB5-276E60E138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6823" y="2616591"/>
            <a:ext cx="11878354" cy="4078395"/>
          </a:xfrm>
        </p:spPr>
      </p:pic>
    </p:spTree>
    <p:extLst>
      <p:ext uri="{BB962C8B-B14F-4D97-AF65-F5344CB8AC3E}">
        <p14:creationId xmlns:p14="http://schemas.microsoft.com/office/powerpoint/2010/main" val="752582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91C66-7835-4558-8919-9CDA40738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جستجوی پایان‌نامه‌های غیرفارسی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D1EE8B-F5CF-46FC-A0CA-3E7E949F66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ProQuest</a:t>
            </a:r>
          </a:p>
          <a:p>
            <a:r>
              <a:rPr lang="en-US" dirty="0"/>
              <a:t>NDLTD</a:t>
            </a:r>
          </a:p>
          <a:p>
            <a:r>
              <a:rPr lang="en-US" dirty="0" smtClean="0"/>
              <a:t>ETHOS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905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04806-5B7B-4005-BD11-6887F85F9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317" y="450166"/>
            <a:ext cx="10438931" cy="1364566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Proquest</a:t>
            </a:r>
            <a:r>
              <a:rPr lang="en-US" dirty="0"/>
              <a:t/>
            </a:r>
            <a:br>
              <a:rPr lang="en-US" dirty="0"/>
            </a:br>
            <a:r>
              <a:rPr lang="en-US" sz="4900" cap="none" dirty="0">
                <a:hlinkClick r:id="rId2"/>
              </a:rPr>
              <a:t>www.proquest.com/fromdatabaseslayer</a:t>
            </a:r>
            <a:r>
              <a:rPr lang="en-US" sz="4900" cap="none" dirty="0"/>
              <a:t> 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608DC23-5AE0-4782-AB49-AC4BB154A0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7963" y="1814731"/>
            <a:ext cx="11507372" cy="5043269"/>
          </a:xfrm>
        </p:spPr>
      </p:pic>
    </p:spTree>
    <p:extLst>
      <p:ext uri="{BB962C8B-B14F-4D97-AF65-F5344CB8AC3E}">
        <p14:creationId xmlns:p14="http://schemas.microsoft.com/office/powerpoint/2010/main" val="1019175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B5BC61-7B08-4159-985F-E5FCE16D0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22" y="0"/>
            <a:ext cx="11690252" cy="671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973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C8191-D53F-4CF7-8CC8-B5B62C8AB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468" y="618978"/>
            <a:ext cx="10199780" cy="571148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b="1" i="0" dirty="0">
                <a:solidFill>
                  <a:srgbClr val="4C4C4C"/>
                </a:solidFill>
                <a:effectLst/>
                <a:latin typeface="Arial Black" panose="020B0A04020102020204" pitchFamily="34" charset="0"/>
              </a:rPr>
              <a:t>Content for every subject area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b="1" i="0" dirty="0">
                <a:solidFill>
                  <a:srgbClr val="4C4C4C"/>
                </a:solidFill>
                <a:effectLst/>
                <a:latin typeface="Arial Black" panose="020B0A04020102020204" pitchFamily="34" charset="0"/>
              </a:rPr>
              <a:t>Content from all kinds of sources</a:t>
            </a:r>
          </a:p>
          <a:p>
            <a:pPr marL="274320" lvl="1" indent="0">
              <a:buNone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ProQuest gives you access to current and historical documents from sources like these: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Newspapers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Dissertations and theses (ProQuest is the official digital dissertations archive for the Library of Congress)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effectLst/>
                <a:latin typeface="Arial" panose="020B0604020202020204" pitchFamily="34" charset="0"/>
              </a:rPr>
              <a:t>Scholarly journals</a:t>
            </a:r>
            <a:endParaRPr lang="en-US" sz="2400" b="0" i="0" dirty="0">
              <a:effectLst/>
              <a:latin typeface="Arial" panose="020B0604020202020204" pitchFamily="34" charset="0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Television and radio broadcasts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Wire service and press releases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Company annual reports and snapshots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Books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Government documents and archives</a:t>
            </a:r>
            <a:b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Maps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68095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7CDCF-83AC-4A73-9D0D-F9BB24D41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84632"/>
            <a:ext cx="10213848" cy="11612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Search tips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999FF6-69D8-46F1-B9E6-DA813A75D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814732"/>
            <a:ext cx="10213848" cy="4754880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Broaden your search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separate your search terms with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OR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Narrow your search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separate your search terms with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AND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b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Note: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By default, ProQuest assumes an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AND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relationship between your search terms.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Advanced Search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look for terms in specific fields used to index documents in ProQuest.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Target your search more precisely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move your cursor over the Advanced Search link to display a menu offering both Advanced Search, and </a:t>
            </a:r>
            <a:r>
              <a:rPr lang="en-US" b="0" i="0" u="none" strike="noStrike" dirty="0">
                <a:solidFill>
                  <a:srgbClr val="1364C4"/>
                </a:solidFill>
                <a:effectLst/>
                <a:latin typeface="Arial" panose="020B0604020202020204" pitchFamily="34" charset="0"/>
              </a:rPr>
              <a:t>Command Line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Publication Search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browse issues of a newspaper, journal, or magazine -- or search for articles in a specific publications.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Phrase searching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look for phrases by enclosing them in quotation marks, for example,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"healthy eating"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Word variants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to retrieve only a particular variant of a word, such as </a:t>
            </a:r>
            <a:r>
              <a:rPr lang="en-US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colour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but not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color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enter the word in quotation marks in the search box, for example: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"</a:t>
            </a:r>
            <a:r>
              <a:rPr lang="en-US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colour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"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Limit your search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select available limiter check boxes such as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Full text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or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Peer-reviewed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to focus your search.</a:t>
            </a:r>
            <a:b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Note: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Available limiters vary by database and search method.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394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5B3AA-491C-46A1-B020-5FB266FC4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1348" y="618978"/>
            <a:ext cx="10016900" cy="422031"/>
          </a:xfrm>
        </p:spPr>
        <p:txBody>
          <a:bodyPr>
            <a:noAutofit/>
          </a:bodyPr>
          <a:lstStyle/>
          <a:p>
            <a:r>
              <a:rPr lang="en-US" sz="4400" b="0" i="0" dirty="0">
                <a:solidFill>
                  <a:srgbClr val="4C4C4C"/>
                </a:solidFill>
                <a:effectLst/>
                <a:latin typeface="Arial Black" panose="020B0A04020102020204" pitchFamily="34" charset="0"/>
              </a:rPr>
              <a:t>Wildcards and truncation</a:t>
            </a:r>
            <a:br>
              <a:rPr lang="en-US" sz="4400" b="0" i="0" dirty="0">
                <a:solidFill>
                  <a:srgbClr val="4C4C4C"/>
                </a:solidFill>
                <a:effectLst/>
                <a:latin typeface="Arial Black" panose="020B0A04020102020204" pitchFamily="34" charset="0"/>
              </a:rPr>
            </a:br>
            <a:endParaRPr lang="en-US" sz="44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8E6D5D4-717C-45CE-9356-4841E451EE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7721604"/>
              </p:ext>
            </p:extLst>
          </p:nvPr>
        </p:nvGraphicFramePr>
        <p:xfrm>
          <a:off x="211015" y="1506954"/>
          <a:ext cx="11732454" cy="5189268"/>
        </p:xfrm>
        <a:graphic>
          <a:graphicData uri="http://schemas.openxmlformats.org/drawingml/2006/table">
            <a:tbl>
              <a:tblPr/>
              <a:tblGrid>
                <a:gridCol w="1617785">
                  <a:extLst>
                    <a:ext uri="{9D8B030D-6E8A-4147-A177-3AD203B41FA5}">
                      <a16:colId xmlns:a16="http://schemas.microsoft.com/office/drawing/2014/main" val="18551472"/>
                    </a:ext>
                  </a:extLst>
                </a:gridCol>
                <a:gridCol w="2293033">
                  <a:extLst>
                    <a:ext uri="{9D8B030D-6E8A-4147-A177-3AD203B41FA5}">
                      <a16:colId xmlns:a16="http://schemas.microsoft.com/office/drawing/2014/main" val="4193766168"/>
                    </a:ext>
                  </a:extLst>
                </a:gridCol>
                <a:gridCol w="3910818">
                  <a:extLst>
                    <a:ext uri="{9D8B030D-6E8A-4147-A177-3AD203B41FA5}">
                      <a16:colId xmlns:a16="http://schemas.microsoft.com/office/drawing/2014/main" val="1133908983"/>
                    </a:ext>
                  </a:extLst>
                </a:gridCol>
                <a:gridCol w="3910818">
                  <a:extLst>
                    <a:ext uri="{9D8B030D-6E8A-4147-A177-3AD203B41FA5}">
                      <a16:colId xmlns:a16="http://schemas.microsoft.com/office/drawing/2014/main" val="1630273643"/>
                    </a:ext>
                  </a:extLst>
                </a:gridCol>
              </a:tblGrid>
              <a:tr h="463718"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dirty="0">
                          <a:solidFill>
                            <a:srgbClr val="000000"/>
                          </a:solidFill>
                          <a:effectLst/>
                        </a:rPr>
                        <a:t>Character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1850" marR="31850" marT="31850" marB="31850" anchor="ctr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2400" b="1" i="0">
                          <a:solidFill>
                            <a:srgbClr val="000000"/>
                          </a:solidFill>
                          <a:effectLst/>
                        </a:rPr>
                        <a:t>Description</a:t>
                      </a:r>
                      <a:endParaRPr lang="en-US" sz="24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1850" marR="31850" marT="31850" marB="31850" anchor="ctr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r>
                        <a:rPr lang="en-US" sz="2000" b="1" i="0">
                          <a:solidFill>
                            <a:srgbClr val="000000"/>
                          </a:solidFill>
                          <a:effectLst/>
                        </a:rPr>
                        <a:t>Description</a:t>
                      </a:r>
                      <a:endParaRPr lang="en-US" sz="20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1850" marR="31850" marT="31850" marB="31850" anchor="ctr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>
                          <a:solidFill>
                            <a:srgbClr val="000000"/>
                          </a:solidFill>
                          <a:effectLst/>
                        </a:rPr>
                        <a:t>Example</a:t>
                      </a:r>
                      <a:endParaRPr lang="en-US" sz="20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1850" marR="31850" marT="31850" marB="31850" anchor="ctr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033766"/>
                  </a:ext>
                </a:extLst>
              </a:tr>
              <a:tr h="1853382">
                <a:tc>
                  <a:txBody>
                    <a:bodyPr/>
                    <a:lstStyle/>
                    <a:p>
                      <a:pPr fontAlgn="t"/>
                      <a:r>
                        <a:rPr lang="en-US" sz="2400" b="1" dirty="0">
                          <a:effectLst/>
                        </a:rPr>
                        <a:t>?</a:t>
                      </a:r>
                      <a:endParaRPr lang="en-US" sz="240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Wildcard character - used to replace any </a:t>
                      </a:r>
                      <a:r>
                        <a:rPr lang="en-US" sz="1800" b="1" dirty="0">
                          <a:effectLst/>
                        </a:rPr>
                        <a:t>single character</a:t>
                      </a:r>
                      <a:r>
                        <a:rPr lang="en-US" sz="1400" dirty="0">
                          <a:effectLst/>
                        </a:rPr>
                        <a:t>, either inside or at the right end of a word. Multiple wildcards can be used to represent multiple characters.</a:t>
                      </a:r>
                    </a:p>
                    <a:p>
                      <a:pPr fontAlgn="t"/>
                      <a:r>
                        <a:rPr lang="en-US" sz="1400" b="1" dirty="0">
                          <a:effectLst/>
                        </a:rPr>
                        <a:t>Important to know:</a:t>
                      </a:r>
                      <a:r>
                        <a:rPr lang="en-US" sz="1400" dirty="0">
                          <a:effectLst/>
                        </a:rPr>
                        <a:t> A single </a:t>
                      </a:r>
                      <a:r>
                        <a:rPr lang="en-US" sz="1400" b="1" dirty="0">
                          <a:effectLst/>
                        </a:rPr>
                        <a:t>?</a:t>
                      </a:r>
                      <a:r>
                        <a:rPr lang="en-US" sz="1400" dirty="0">
                          <a:effectLst/>
                        </a:rPr>
                        <a:t> wildcard </a:t>
                      </a:r>
                      <a:r>
                        <a:rPr lang="en-US" sz="1400" dirty="0" err="1">
                          <a:effectLst/>
                        </a:rPr>
                        <a:t>characer</a:t>
                      </a:r>
                      <a:r>
                        <a:rPr lang="en-US" sz="1400" dirty="0">
                          <a:effectLst/>
                        </a:rPr>
                        <a:t> will match both zero and one character... meaning </a:t>
                      </a:r>
                      <a:r>
                        <a:rPr lang="en-US" sz="1400" b="1" dirty="0">
                          <a:effectLst/>
                        </a:rPr>
                        <a:t>cat?</a:t>
                      </a:r>
                      <a:r>
                        <a:rPr lang="en-US" sz="1400" dirty="0">
                          <a:effectLst/>
                        </a:rPr>
                        <a:t> will return matches on both </a:t>
                      </a:r>
                      <a:r>
                        <a:rPr lang="en-US" sz="1400" b="1" dirty="0">
                          <a:effectLst/>
                        </a:rPr>
                        <a:t>cat</a:t>
                      </a:r>
                      <a:r>
                        <a:rPr lang="en-US" sz="1400" dirty="0">
                          <a:effectLst/>
                        </a:rPr>
                        <a:t> and </a:t>
                      </a:r>
                      <a:r>
                        <a:rPr lang="en-US" sz="1400" b="1" dirty="0">
                          <a:effectLst/>
                        </a:rPr>
                        <a:t>cats</a:t>
                      </a:r>
                      <a:r>
                        <a:rPr lang="en-US" sz="1400" dirty="0">
                          <a:effectLst/>
                        </a:rPr>
                        <a:t>. Similarly, </a:t>
                      </a:r>
                      <a:r>
                        <a:rPr lang="en-US" sz="1400" b="1" dirty="0">
                          <a:effectLst/>
                        </a:rPr>
                        <a:t>cat??</a:t>
                      </a:r>
                      <a:r>
                        <a:rPr lang="en-US" sz="1400" dirty="0">
                          <a:effectLst/>
                        </a:rPr>
                        <a:t> will return matches on </a:t>
                      </a:r>
                      <a:r>
                        <a:rPr lang="en-US" sz="1400" b="1" dirty="0">
                          <a:effectLst/>
                        </a:rPr>
                        <a:t>cat</a:t>
                      </a:r>
                      <a:r>
                        <a:rPr lang="en-US" sz="1400" dirty="0">
                          <a:effectLst/>
                        </a:rPr>
                        <a:t>, </a:t>
                      </a:r>
                      <a:r>
                        <a:rPr lang="en-US" sz="1400" b="1" dirty="0">
                          <a:effectLst/>
                        </a:rPr>
                        <a:t>cats</a:t>
                      </a:r>
                      <a:r>
                        <a:rPr lang="en-US" sz="1400" dirty="0">
                          <a:effectLst/>
                        </a:rPr>
                        <a:t>, and </a:t>
                      </a:r>
                      <a:r>
                        <a:rPr lang="en-US" sz="1400" b="1" dirty="0">
                          <a:effectLst/>
                        </a:rPr>
                        <a:t>catch</a:t>
                      </a:r>
                      <a:r>
                        <a:rPr lang="en-US" sz="1400" dirty="0">
                          <a:effectLst/>
                        </a:rPr>
                        <a:t>—0, 1, or 2 characters in that example.</a:t>
                      </a:r>
                      <a:endParaRPr lang="en-US" sz="360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t"/>
                      <a:r>
                        <a:rPr lang="en-US" sz="1050" dirty="0">
                          <a:effectLst/>
                        </a:rPr>
                        <a:t>Wildcard character - used to replace any </a:t>
                      </a:r>
                      <a:r>
                        <a:rPr lang="en-US" sz="1050" b="1" dirty="0">
                          <a:effectLst/>
                        </a:rPr>
                        <a:t>single character</a:t>
                      </a:r>
                      <a:r>
                        <a:rPr lang="en-US" sz="1050" dirty="0">
                          <a:effectLst/>
                        </a:rPr>
                        <a:t>, either inside or at the right end of a word. Multiple wildcards can be used to represent multiple characters.</a:t>
                      </a:r>
                    </a:p>
                    <a:p>
                      <a:pPr fontAlgn="t"/>
                      <a:r>
                        <a:rPr lang="en-US" sz="1050" b="1" dirty="0">
                          <a:effectLst/>
                        </a:rPr>
                        <a:t>Important to know:</a:t>
                      </a:r>
                      <a:r>
                        <a:rPr lang="en-US" sz="1050" dirty="0">
                          <a:effectLst/>
                        </a:rPr>
                        <a:t> A single </a:t>
                      </a:r>
                      <a:r>
                        <a:rPr lang="en-US" sz="1050" b="1" dirty="0">
                          <a:effectLst/>
                        </a:rPr>
                        <a:t>?</a:t>
                      </a:r>
                      <a:r>
                        <a:rPr lang="en-US" sz="1050" dirty="0">
                          <a:effectLst/>
                        </a:rPr>
                        <a:t> wildcard </a:t>
                      </a:r>
                      <a:r>
                        <a:rPr lang="en-US" sz="1050" dirty="0" err="1">
                          <a:effectLst/>
                        </a:rPr>
                        <a:t>characer</a:t>
                      </a:r>
                      <a:r>
                        <a:rPr lang="en-US" sz="1050" dirty="0">
                          <a:effectLst/>
                        </a:rPr>
                        <a:t> will match both zero and one character... meaning </a:t>
                      </a:r>
                      <a:r>
                        <a:rPr lang="en-US" sz="1050" b="1" dirty="0">
                          <a:effectLst/>
                        </a:rPr>
                        <a:t>cat?</a:t>
                      </a:r>
                      <a:r>
                        <a:rPr lang="en-US" sz="1050" dirty="0">
                          <a:effectLst/>
                        </a:rPr>
                        <a:t> will return matches on both </a:t>
                      </a:r>
                      <a:r>
                        <a:rPr lang="en-US" sz="1050" b="1" dirty="0">
                          <a:effectLst/>
                        </a:rPr>
                        <a:t>cat</a:t>
                      </a:r>
                      <a:r>
                        <a:rPr lang="en-US" sz="1050" dirty="0">
                          <a:effectLst/>
                        </a:rPr>
                        <a:t> and </a:t>
                      </a:r>
                      <a:r>
                        <a:rPr lang="en-US" sz="1050" b="1" dirty="0">
                          <a:effectLst/>
                        </a:rPr>
                        <a:t>cats</a:t>
                      </a:r>
                      <a:r>
                        <a:rPr lang="en-US" sz="1050" dirty="0">
                          <a:effectLst/>
                        </a:rPr>
                        <a:t>. Similarly, </a:t>
                      </a:r>
                      <a:r>
                        <a:rPr lang="en-US" sz="1050" b="1" dirty="0">
                          <a:effectLst/>
                        </a:rPr>
                        <a:t>cat??</a:t>
                      </a:r>
                      <a:r>
                        <a:rPr lang="en-US" sz="1050" dirty="0">
                          <a:effectLst/>
                        </a:rPr>
                        <a:t> will return matches on </a:t>
                      </a:r>
                      <a:r>
                        <a:rPr lang="en-US" sz="1050" b="1" dirty="0">
                          <a:effectLst/>
                        </a:rPr>
                        <a:t>cat</a:t>
                      </a:r>
                      <a:r>
                        <a:rPr lang="en-US" sz="1050" dirty="0">
                          <a:effectLst/>
                        </a:rPr>
                        <a:t>, </a:t>
                      </a:r>
                      <a:r>
                        <a:rPr lang="en-US" sz="1050" b="1" dirty="0">
                          <a:effectLst/>
                        </a:rPr>
                        <a:t>cats</a:t>
                      </a:r>
                      <a:r>
                        <a:rPr lang="en-US" sz="1050" dirty="0">
                          <a:effectLst/>
                        </a:rPr>
                        <a:t>, and </a:t>
                      </a:r>
                      <a:r>
                        <a:rPr lang="en-US" sz="1050" b="1" dirty="0">
                          <a:effectLst/>
                        </a:rPr>
                        <a:t>catch</a:t>
                      </a:r>
                      <a:r>
                        <a:rPr lang="en-US" sz="1050" dirty="0">
                          <a:effectLst/>
                        </a:rPr>
                        <a:t>—0, 1, or 2 characters in that example.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b="1" dirty="0">
                          <a:effectLst/>
                        </a:rPr>
                        <a:t>nurse?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Finds: nurse, nurses, and nursed.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/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b="1" dirty="0" err="1">
                          <a:effectLst/>
                        </a:rPr>
                        <a:t>sm?th</a:t>
                      </a:r>
                      <a:r>
                        <a:rPr lang="en-US" sz="1200" b="1" dirty="0">
                          <a:effectLst/>
                        </a:rPr>
                        <a:t/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Finds: smith and </a:t>
                      </a:r>
                      <a:r>
                        <a:rPr lang="en-US" sz="1200" dirty="0" err="1">
                          <a:effectLst/>
                        </a:rPr>
                        <a:t>smyth</a:t>
                      </a:r>
                      <a:r>
                        <a:rPr lang="en-US" sz="1200" dirty="0">
                          <a:effectLst/>
                        </a:rPr>
                        <a:t/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/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ad???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Finds: ad, ads, adds, added, adult, adopt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6868856"/>
                  </a:ext>
                </a:extLst>
              </a:tr>
              <a:tr h="1911820">
                <a:tc>
                  <a:txBody>
                    <a:bodyPr/>
                    <a:lstStyle/>
                    <a:p>
                      <a:pPr fontAlgn="t"/>
                      <a:r>
                        <a:rPr lang="en-US" sz="3200" b="1" dirty="0">
                          <a:effectLst/>
                        </a:rPr>
                        <a:t>*</a:t>
                      </a:r>
                      <a:endParaRPr lang="en-US" sz="320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fontAlgn="t"/>
                      <a:r>
                        <a:rPr lang="en-US" sz="1400" b="1" dirty="0">
                          <a:effectLst/>
                        </a:rPr>
                        <a:t>Truncation character</a:t>
                      </a:r>
                      <a:r>
                        <a:rPr lang="en-US" sz="1400" dirty="0">
                          <a:effectLst/>
                        </a:rPr>
                        <a:t> (</a:t>
                      </a:r>
                      <a:r>
                        <a:rPr lang="en-US" sz="1400" b="1" dirty="0">
                          <a:effectLst/>
                        </a:rPr>
                        <a:t>*</a:t>
                      </a:r>
                      <a:r>
                        <a:rPr lang="en-US" sz="1400" dirty="0">
                          <a:effectLst/>
                        </a:rPr>
                        <a:t>) - retrieves variations of the search term. Use the truncation character at the end (right-hand truncation) or in the middle of search terms. Each truncated word can return up to 500 word variations.</a:t>
                      </a:r>
                    </a:p>
                    <a:p>
                      <a:pPr fontAlgn="t"/>
                      <a:r>
                        <a:rPr lang="en-US" sz="1400" b="1" dirty="0">
                          <a:effectLst/>
                        </a:rPr>
                        <a:t>Standard truncation</a:t>
                      </a:r>
                      <a:r>
                        <a:rPr lang="en-US" sz="1400" dirty="0">
                          <a:effectLst/>
                        </a:rPr>
                        <a:t> (</a:t>
                      </a:r>
                      <a:r>
                        <a:rPr lang="en-US" sz="1400" b="1" dirty="0">
                          <a:effectLst/>
                        </a:rPr>
                        <a:t>*</a:t>
                      </a:r>
                      <a:r>
                        <a:rPr lang="en-US" sz="1400" dirty="0">
                          <a:effectLst/>
                        </a:rPr>
                        <a:t>)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retrieves variations on the search term, replacing up to 5 characters.</a:t>
                      </a:r>
                    </a:p>
                    <a:p>
                      <a:pPr fontAlgn="t"/>
                      <a:r>
                        <a:rPr lang="en-US" sz="1400" b="1" dirty="0">
                          <a:effectLst/>
                        </a:rPr>
                        <a:t>Defined truncation</a:t>
                      </a:r>
                      <a:r>
                        <a:rPr lang="en-US" sz="1400" dirty="0">
                          <a:effectLst/>
                        </a:rPr>
                        <a:t> (</a:t>
                      </a:r>
                      <a:r>
                        <a:rPr lang="en-US" sz="1400" b="1" dirty="0">
                          <a:effectLst/>
                        </a:rPr>
                        <a:t>[*n]</a:t>
                      </a:r>
                      <a:r>
                        <a:rPr lang="en-US" sz="1400" dirty="0">
                          <a:effectLst/>
                        </a:rPr>
                        <a:t>) 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replaces up to the number of characters specified, for example </a:t>
                      </a: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</a:rPr>
                        <a:t>[*9]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. The maximum number of characters that can be entered is 20.</a:t>
                      </a:r>
                      <a:endParaRPr lang="en-US" sz="44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t"/>
                      <a:r>
                        <a:rPr lang="en-US" sz="1050" b="1">
                          <a:effectLst/>
                        </a:rPr>
                        <a:t>Truncation character</a:t>
                      </a:r>
                      <a:r>
                        <a:rPr lang="en-US" sz="1050">
                          <a:effectLst/>
                        </a:rPr>
                        <a:t> (</a:t>
                      </a:r>
                      <a:r>
                        <a:rPr lang="en-US" sz="1050" b="1">
                          <a:effectLst/>
                        </a:rPr>
                        <a:t>*</a:t>
                      </a:r>
                      <a:r>
                        <a:rPr lang="en-US" sz="1050">
                          <a:effectLst/>
                        </a:rPr>
                        <a:t>) - retrieves variations of the search term. Use the truncation character at the end (right-hand truncation) or in the middle of search terms. Each truncated word can return up to 500 word variations.</a:t>
                      </a:r>
                    </a:p>
                    <a:p>
                      <a:pPr fontAlgn="t"/>
                      <a:r>
                        <a:rPr lang="en-US" sz="1050" b="1">
                          <a:effectLst/>
                        </a:rPr>
                        <a:t>Standard truncation</a:t>
                      </a:r>
                      <a:r>
                        <a:rPr lang="en-US" sz="1050">
                          <a:effectLst/>
                        </a:rPr>
                        <a:t> (</a:t>
                      </a:r>
                      <a:r>
                        <a:rPr lang="en-US" sz="1050" b="1">
                          <a:effectLst/>
                        </a:rPr>
                        <a:t>*</a:t>
                      </a:r>
                      <a:r>
                        <a:rPr lang="en-US" sz="1050">
                          <a:effectLst/>
                        </a:rPr>
                        <a:t>) retrieves variations on the search term, replacing up to 5 characters.</a:t>
                      </a:r>
                    </a:p>
                    <a:p>
                      <a:pPr fontAlgn="t"/>
                      <a:r>
                        <a:rPr lang="en-US" sz="1050" b="1">
                          <a:effectLst/>
                        </a:rPr>
                        <a:t>Defined truncation</a:t>
                      </a:r>
                      <a:r>
                        <a:rPr lang="en-US" sz="1050">
                          <a:effectLst/>
                        </a:rPr>
                        <a:t> (</a:t>
                      </a:r>
                      <a:r>
                        <a:rPr lang="en-US" sz="1050" b="1">
                          <a:effectLst/>
                        </a:rPr>
                        <a:t>[*n]</a:t>
                      </a:r>
                      <a:r>
                        <a:rPr lang="en-US" sz="1050">
                          <a:effectLst/>
                        </a:rPr>
                        <a:t>) replaces up to the number of characters specified, for example </a:t>
                      </a:r>
                      <a:r>
                        <a:rPr lang="en-US" sz="1050" b="1">
                          <a:effectLst/>
                        </a:rPr>
                        <a:t>[*9]</a:t>
                      </a:r>
                      <a:r>
                        <a:rPr lang="en-US" sz="1050">
                          <a:effectLst/>
                        </a:rPr>
                        <a:t>. The maximum number of characters that can be entered is 20.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800" b="1" dirty="0">
                          <a:effectLst/>
                        </a:rPr>
                        <a:t>farm*</a:t>
                      </a:r>
                      <a:br>
                        <a:rPr lang="en-US" sz="1800" b="1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>Finds: farm, farms, farmer, farming</a:t>
                      </a:r>
                      <a:br>
                        <a:rPr lang="en-US" sz="1800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/>
                      </a:r>
                      <a:br>
                        <a:rPr lang="en-US" sz="1800" dirty="0">
                          <a:effectLst/>
                        </a:rPr>
                      </a:br>
                      <a:r>
                        <a:rPr lang="en-US" sz="1800" b="1" dirty="0" err="1">
                          <a:effectLst/>
                        </a:rPr>
                        <a:t>colo</a:t>
                      </a:r>
                      <a:r>
                        <a:rPr lang="en-US" sz="1800" b="1" dirty="0">
                          <a:effectLst/>
                        </a:rPr>
                        <a:t>*r</a:t>
                      </a:r>
                      <a:br>
                        <a:rPr lang="en-US" sz="1800" b="1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>Finds: </a:t>
                      </a:r>
                      <a:r>
                        <a:rPr lang="en-US" sz="1800" dirty="0" err="1">
                          <a:effectLst/>
                        </a:rPr>
                        <a:t>colour</a:t>
                      </a:r>
                      <a:r>
                        <a:rPr lang="en-US" sz="1800" dirty="0">
                          <a:effectLst/>
                        </a:rPr>
                        <a:t>, color</a:t>
                      </a:r>
                      <a:endParaRPr lang="en-US" sz="105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4429110"/>
                  </a:ext>
                </a:extLst>
              </a:tr>
              <a:tr h="496630">
                <a:tc gridSpan="4">
                  <a:txBody>
                    <a:bodyPr/>
                    <a:lstStyle/>
                    <a:p>
                      <a:pPr fontAlgn="t"/>
                      <a:r>
                        <a:rPr lang="en-US" sz="1200" b="1" dirty="0">
                          <a:effectLst/>
                        </a:rPr>
                        <a:t>Important to know:</a:t>
                      </a:r>
                      <a:r>
                        <a:rPr lang="en-US" sz="1200" dirty="0">
                          <a:effectLst/>
                        </a:rPr>
                        <a:t> You </a:t>
                      </a:r>
                      <a:r>
                        <a:rPr lang="en-US" sz="1200" b="1" dirty="0">
                          <a:effectLst/>
                        </a:rPr>
                        <a:t>cannot </a:t>
                      </a:r>
                      <a:r>
                        <a:rPr lang="en-US" sz="1200" dirty="0">
                          <a:effectLst/>
                        </a:rPr>
                        <a:t>enter a wildcard (?) or truncation (*) character at </a:t>
                      </a:r>
                      <a:r>
                        <a:rPr lang="en-US" sz="1400" b="1" dirty="0">
                          <a:effectLst/>
                        </a:rPr>
                        <a:t>the left-hand</a:t>
                      </a:r>
                      <a:r>
                        <a:rPr lang="en-US" sz="1200" dirty="0">
                          <a:effectLst/>
                        </a:rPr>
                        <a:t>/leading position of a search term. For example, </a:t>
                      </a:r>
                      <a:r>
                        <a:rPr lang="en-US" sz="1200" b="1" dirty="0">
                          <a:effectLst/>
                        </a:rPr>
                        <a:t>*old</a:t>
                      </a:r>
                      <a:r>
                        <a:rPr lang="en-US" sz="1200" dirty="0">
                          <a:effectLst/>
                        </a:rPr>
                        <a:t> or </a:t>
                      </a:r>
                      <a:r>
                        <a:rPr lang="en-US" sz="1200" b="1" dirty="0">
                          <a:effectLst/>
                        </a:rPr>
                        <a:t>?</a:t>
                      </a:r>
                      <a:r>
                        <a:rPr lang="en-US" sz="1200" b="1" dirty="0" err="1">
                          <a:effectLst/>
                        </a:rPr>
                        <a:t>tion</a:t>
                      </a:r>
                      <a:r>
                        <a:rPr lang="en-US" sz="1200" dirty="0">
                          <a:effectLst/>
                        </a:rPr>
                        <a:t> would both be invalid searches. You also cannot search with a single wildcard (?) or single truncation (*) character. Both are invalid searches.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520684"/>
                  </a:ext>
                </a:extLst>
              </a:tr>
              <a:tr h="463718">
                <a:tc gridSpan="2"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effectLst/>
                        </a:rPr>
                        <a:t>[*n]</a:t>
                      </a:r>
                      <a:endParaRPr lang="en-US" sz="200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t"/>
                      <a:endParaRPr lang="en-US" sz="180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b="1">
                          <a:effectLst/>
                        </a:rPr>
                        <a:t>[*n]</a:t>
                      </a:r>
                      <a:r>
                        <a:rPr lang="en-US" sz="1200">
                          <a:effectLst/>
                        </a:rPr>
                        <a:t> is used to denote up to how many characters you want to truncate.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b="1" dirty="0" err="1">
                          <a:effectLst/>
                        </a:rPr>
                        <a:t>nutr</a:t>
                      </a:r>
                      <a:r>
                        <a:rPr lang="en-US" sz="1200" b="1" dirty="0">
                          <a:effectLst/>
                        </a:rPr>
                        <a:t>[*5]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Finds: nutrition, nutrient, nutrients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197801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47B16E6D-CBA0-45C8-AE48-ADF36DCA6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" y="1120093"/>
            <a:ext cx="1091652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 can use wildcards and truncation when you're looking for documents that contain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spelling variants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words that begin with the same character string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563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06033-502A-487A-B96C-DDA2968A0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Ndltd</a:t>
            </a:r>
            <a:r>
              <a:rPr lang="en-US" dirty="0"/>
              <a:t/>
            </a:r>
            <a:br>
              <a:rPr lang="en-US" dirty="0"/>
            </a:br>
            <a:r>
              <a:rPr lang="en-US" sz="4400" cap="none" dirty="0">
                <a:hlinkClick r:id="rId2"/>
              </a:rPr>
              <a:t>http://search.ndltd.org/</a:t>
            </a:r>
            <a:r>
              <a:rPr lang="en-US" sz="4400" cap="non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D4048-D470-4895-AB7D-026DE9DE6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60AE94-B00C-4396-916B-B760FD37E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490" y="2093976"/>
            <a:ext cx="11676184" cy="471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43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31AFD-D3FC-409B-AC45-4FAF037A8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fa-IR" sz="4000" cap="none" dirty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سرویس </a:t>
            </a:r>
            <a:r>
              <a:rPr lang="fa-IR" sz="4000" cap="none" dirty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آ</a:t>
            </a:r>
            <a:r>
              <a:rPr lang="fa-IR" sz="4000" cap="none" dirty="0" smtClean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نلاین </a:t>
            </a:r>
            <a:r>
              <a:rPr lang="fa-IR" sz="4000" cap="none" dirty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رساله‌های الکترونیک کتابخانه بریتانیا</a:t>
            </a:r>
            <a:r>
              <a:rPr lang="en-US" sz="4400" cap="none" dirty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/>
            </a:r>
            <a:br>
              <a:rPr lang="en-US" sz="4400" cap="none" dirty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</a:br>
            <a:r>
              <a:rPr lang="en-US" sz="4400" cap="none" dirty="0">
                <a:solidFill>
                  <a:srgbClr val="96A9A9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https://ethos.bl.uk</a:t>
            </a:r>
            <a:r>
              <a:rPr lang="en-US" sz="4400" dirty="0">
                <a:solidFill>
                  <a:srgbClr val="96A9A9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/</a:t>
            </a:r>
            <a:r>
              <a:rPr lang="en-US" sz="4400" dirty="0">
                <a:cs typeface="B Titr" panose="00000700000000000000" pitchFamily="2" charset="-78"/>
              </a:rPr>
              <a:t>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580E730-8D67-4596-AE9D-638E0E25DE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3752" y="1956308"/>
            <a:ext cx="10809380" cy="4736922"/>
          </a:xfrm>
        </p:spPr>
      </p:pic>
    </p:spTree>
    <p:extLst>
      <p:ext uri="{BB962C8B-B14F-4D97-AF65-F5344CB8AC3E}">
        <p14:creationId xmlns:p14="http://schemas.microsoft.com/office/powerpoint/2010/main" val="19470474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655</TotalTime>
  <Words>182</Words>
  <Application>Microsoft Office PowerPoint</Application>
  <PresentationFormat>Widescreen</PresentationFormat>
  <Paragraphs>57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B Nazanin</vt:lpstr>
      <vt:lpstr>B Titr</vt:lpstr>
      <vt:lpstr>Calibri</vt:lpstr>
      <vt:lpstr>Rockwell</vt:lpstr>
      <vt:lpstr>Rockwell Condensed</vt:lpstr>
      <vt:lpstr>Wingdings</vt:lpstr>
      <vt:lpstr>Wood Type</vt:lpstr>
      <vt:lpstr>جستجو در پایان‌نامه‌ها</vt:lpstr>
      <vt:lpstr>جستجوی پایان‌نامه‌های غیرفارسی</vt:lpstr>
      <vt:lpstr>Proquest www.proquest.com/fromdatabaseslayer </vt:lpstr>
      <vt:lpstr>PowerPoint Presentation</vt:lpstr>
      <vt:lpstr>PowerPoint Presentation</vt:lpstr>
      <vt:lpstr>Search tips</vt:lpstr>
      <vt:lpstr>Wildcards and truncation </vt:lpstr>
      <vt:lpstr>Ndltd http://search.ndltd.org/ </vt:lpstr>
      <vt:lpstr>سرویس آنلاین رساله‌های الکترونیک کتابخانه بریتانیا https://ethos.bl.uk/ </vt:lpstr>
      <vt:lpstr>جستجوی پایان‌نامه‌های فارسی</vt:lpstr>
      <vt:lpstr>سامانه گنج ایرانداک https://ganj.irandoc.ac.ir/  </vt:lpstr>
      <vt:lpstr>سامانه جامع طرح‌های تحقیقاتی علوم پزشکی کشور https://rpis.research.ac.ir/ </vt:lpstr>
      <vt:lpstr>کتابخانه ملی https://opac.nlai.ir/opac-prod/search/searchtf.do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جستجو در پایان‌نامه‌ها</dc:title>
  <dc:creator>m Kh</dc:creator>
  <cp:lastModifiedBy>M KH</cp:lastModifiedBy>
  <cp:revision>24</cp:revision>
  <dcterms:created xsi:type="dcterms:W3CDTF">2022-12-03T06:16:24Z</dcterms:created>
  <dcterms:modified xsi:type="dcterms:W3CDTF">2022-12-05T04:49:18Z</dcterms:modified>
</cp:coreProperties>
</file>